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032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8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7BE2B3-3CAE-4A9B-B461-BF8CE4B1AC1C}" type="datetimeFigureOut">
              <a:rPr lang="en-US" smtClean="0"/>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492C9-A24B-4502-8358-012D6CC59553}" type="slidenum">
              <a:rPr lang="en-US" smtClean="0"/>
              <a:t>‹#›</a:t>
            </a:fld>
            <a:endParaRPr lang="en-US"/>
          </a:p>
        </p:txBody>
      </p:sp>
    </p:spTree>
    <p:extLst>
      <p:ext uri="{BB962C8B-B14F-4D97-AF65-F5344CB8AC3E}">
        <p14:creationId xmlns:p14="http://schemas.microsoft.com/office/powerpoint/2010/main" val="3694052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7BE2B3-3CAE-4A9B-B461-BF8CE4B1AC1C}" type="datetimeFigureOut">
              <a:rPr lang="en-US" smtClean="0"/>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492C9-A24B-4502-8358-012D6CC59553}" type="slidenum">
              <a:rPr lang="en-US" smtClean="0"/>
              <a:t>‹#›</a:t>
            </a:fld>
            <a:endParaRPr lang="en-US"/>
          </a:p>
        </p:txBody>
      </p:sp>
    </p:spTree>
    <p:extLst>
      <p:ext uri="{BB962C8B-B14F-4D97-AF65-F5344CB8AC3E}">
        <p14:creationId xmlns:p14="http://schemas.microsoft.com/office/powerpoint/2010/main" val="330846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7BE2B3-3CAE-4A9B-B461-BF8CE4B1AC1C}" type="datetimeFigureOut">
              <a:rPr lang="en-US" smtClean="0"/>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492C9-A24B-4502-8358-012D6CC59553}" type="slidenum">
              <a:rPr lang="en-US" smtClean="0"/>
              <a:t>‹#›</a:t>
            </a:fld>
            <a:endParaRPr lang="en-US"/>
          </a:p>
        </p:txBody>
      </p:sp>
    </p:spTree>
    <p:extLst>
      <p:ext uri="{BB962C8B-B14F-4D97-AF65-F5344CB8AC3E}">
        <p14:creationId xmlns:p14="http://schemas.microsoft.com/office/powerpoint/2010/main" val="3974890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7BE2B3-3CAE-4A9B-B461-BF8CE4B1AC1C}" type="datetimeFigureOut">
              <a:rPr lang="en-US" smtClean="0"/>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492C9-A24B-4502-8358-012D6CC59553}" type="slidenum">
              <a:rPr lang="en-US" smtClean="0"/>
              <a:t>‹#›</a:t>
            </a:fld>
            <a:endParaRPr lang="en-US"/>
          </a:p>
        </p:txBody>
      </p:sp>
    </p:spTree>
    <p:extLst>
      <p:ext uri="{BB962C8B-B14F-4D97-AF65-F5344CB8AC3E}">
        <p14:creationId xmlns:p14="http://schemas.microsoft.com/office/powerpoint/2010/main" val="4135680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7BE2B3-3CAE-4A9B-B461-BF8CE4B1AC1C}" type="datetimeFigureOut">
              <a:rPr lang="en-US" smtClean="0"/>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492C9-A24B-4502-8358-012D6CC59553}" type="slidenum">
              <a:rPr lang="en-US" smtClean="0"/>
              <a:t>‹#›</a:t>
            </a:fld>
            <a:endParaRPr lang="en-US"/>
          </a:p>
        </p:txBody>
      </p:sp>
    </p:spTree>
    <p:extLst>
      <p:ext uri="{BB962C8B-B14F-4D97-AF65-F5344CB8AC3E}">
        <p14:creationId xmlns:p14="http://schemas.microsoft.com/office/powerpoint/2010/main" val="4073344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7BE2B3-3CAE-4A9B-B461-BF8CE4B1AC1C}" type="datetimeFigureOut">
              <a:rPr lang="en-US" smtClean="0"/>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492C9-A24B-4502-8358-012D6CC59553}" type="slidenum">
              <a:rPr lang="en-US" smtClean="0"/>
              <a:t>‹#›</a:t>
            </a:fld>
            <a:endParaRPr lang="en-US"/>
          </a:p>
        </p:txBody>
      </p:sp>
    </p:spTree>
    <p:extLst>
      <p:ext uri="{BB962C8B-B14F-4D97-AF65-F5344CB8AC3E}">
        <p14:creationId xmlns:p14="http://schemas.microsoft.com/office/powerpoint/2010/main" val="50733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7BE2B3-3CAE-4A9B-B461-BF8CE4B1AC1C}" type="datetimeFigureOut">
              <a:rPr lang="en-US" smtClean="0"/>
              <a:t>4/29/2014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0492C9-A24B-4502-8358-012D6CC59553}" type="slidenum">
              <a:rPr lang="en-US" smtClean="0"/>
              <a:t>‹#›</a:t>
            </a:fld>
            <a:endParaRPr lang="en-US"/>
          </a:p>
        </p:txBody>
      </p:sp>
    </p:spTree>
    <p:extLst>
      <p:ext uri="{BB962C8B-B14F-4D97-AF65-F5344CB8AC3E}">
        <p14:creationId xmlns:p14="http://schemas.microsoft.com/office/powerpoint/2010/main" val="1671337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7BE2B3-3CAE-4A9B-B461-BF8CE4B1AC1C}" type="datetimeFigureOut">
              <a:rPr lang="en-US" smtClean="0"/>
              <a:t>4/29/2014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0492C9-A24B-4502-8358-012D6CC59553}" type="slidenum">
              <a:rPr lang="en-US" smtClean="0"/>
              <a:t>‹#›</a:t>
            </a:fld>
            <a:endParaRPr lang="en-US"/>
          </a:p>
        </p:txBody>
      </p:sp>
    </p:spTree>
    <p:extLst>
      <p:ext uri="{BB962C8B-B14F-4D97-AF65-F5344CB8AC3E}">
        <p14:creationId xmlns:p14="http://schemas.microsoft.com/office/powerpoint/2010/main" val="4285318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7BE2B3-3CAE-4A9B-B461-BF8CE4B1AC1C}" type="datetimeFigureOut">
              <a:rPr lang="en-US" smtClean="0"/>
              <a:t>4/29/2014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0492C9-A24B-4502-8358-012D6CC59553}" type="slidenum">
              <a:rPr lang="en-US" smtClean="0"/>
              <a:t>‹#›</a:t>
            </a:fld>
            <a:endParaRPr lang="en-US"/>
          </a:p>
        </p:txBody>
      </p:sp>
    </p:spTree>
    <p:extLst>
      <p:ext uri="{BB962C8B-B14F-4D97-AF65-F5344CB8AC3E}">
        <p14:creationId xmlns:p14="http://schemas.microsoft.com/office/powerpoint/2010/main" val="1962018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7BE2B3-3CAE-4A9B-B461-BF8CE4B1AC1C}" type="datetimeFigureOut">
              <a:rPr lang="en-US" smtClean="0"/>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492C9-A24B-4502-8358-012D6CC59553}" type="slidenum">
              <a:rPr lang="en-US" smtClean="0"/>
              <a:t>‹#›</a:t>
            </a:fld>
            <a:endParaRPr lang="en-US"/>
          </a:p>
        </p:txBody>
      </p:sp>
    </p:spTree>
    <p:extLst>
      <p:ext uri="{BB962C8B-B14F-4D97-AF65-F5344CB8AC3E}">
        <p14:creationId xmlns:p14="http://schemas.microsoft.com/office/powerpoint/2010/main" val="411539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7BE2B3-3CAE-4A9B-B461-BF8CE4B1AC1C}" type="datetimeFigureOut">
              <a:rPr lang="en-US" smtClean="0"/>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492C9-A24B-4502-8358-012D6CC59553}" type="slidenum">
              <a:rPr lang="en-US" smtClean="0"/>
              <a:t>‹#›</a:t>
            </a:fld>
            <a:endParaRPr lang="en-US"/>
          </a:p>
        </p:txBody>
      </p:sp>
    </p:spTree>
    <p:extLst>
      <p:ext uri="{BB962C8B-B14F-4D97-AF65-F5344CB8AC3E}">
        <p14:creationId xmlns:p14="http://schemas.microsoft.com/office/powerpoint/2010/main" val="1954799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7BE2B3-3CAE-4A9B-B461-BF8CE4B1AC1C}" type="datetimeFigureOut">
              <a:rPr lang="en-US" smtClean="0"/>
              <a:t>4/29/2014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0492C9-A24B-4502-8358-012D6CC59553}" type="slidenum">
              <a:rPr lang="en-US" smtClean="0"/>
              <a:t>‹#›</a:t>
            </a:fld>
            <a:endParaRPr lang="en-US"/>
          </a:p>
        </p:txBody>
      </p:sp>
    </p:spTree>
    <p:extLst>
      <p:ext uri="{BB962C8B-B14F-4D97-AF65-F5344CB8AC3E}">
        <p14:creationId xmlns:p14="http://schemas.microsoft.com/office/powerpoint/2010/main" val="1794278271"/>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3images.coroflot.com/user_files/individual_files/original_55536_QchwUyHQS3PIJ090tEnqEO2AL.jpg" TargetMode="External"/><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jpeg"/><Relationship Id="rId1" Type="http://schemas.openxmlformats.org/officeDocument/2006/relationships/slideLayout" Target="../slideLayouts/slideLayout7.xml"/><Relationship Id="rId5" Type="http://schemas.openxmlformats.org/officeDocument/2006/relationships/image" Target="../media/image12.JPG"/><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hyperlink" Target="http://s3images.coroflot.com/user_files/individual_files/original_55536_QchwUyHQS3PIJ090tEnqEO2AL.jpg" TargetMode="External"/><Relationship Id="rId7" Type="http://schemas.openxmlformats.org/officeDocument/2006/relationships/hyperlink" Target="http://allaboutfrogs.org/weird/general/cycle.html" TargetMode="External"/><Relationship Id="rId2" Type="http://schemas.openxmlformats.org/officeDocument/2006/relationships/hyperlink" Target="http://www.state.tn.us/education/curriculum.shtml" TargetMode="External"/><Relationship Id="rId1" Type="http://schemas.openxmlformats.org/officeDocument/2006/relationships/slideLayout" Target="../slideLayouts/slideLayout7.xml"/><Relationship Id="rId6" Type="http://schemas.openxmlformats.org/officeDocument/2006/relationships/hyperlink" Target="http://www.frog-life-cycle.com/" TargetMode="External"/><Relationship Id="rId5" Type="http://schemas.openxmlformats.org/officeDocument/2006/relationships/hyperlink" Target="http://office.microsoft.com/en-us/clipart/default.aspx" TargetMode="External"/><Relationship Id="rId4" Type="http://schemas.openxmlformats.org/officeDocument/2006/relationships/hyperlink" Target="http://oakdome.com/k5/photo-album/frog-lifecycle.ph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teachertube.com/viewVideo.php?video_id=294327"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www.softschools.com/science/frog/life_cycle.jsp" TargetMode="External"/><Relationship Id="rId2" Type="http://schemas.openxmlformats.org/officeDocument/2006/relationships/hyperlink" Target="http://www.fi.edu/fellows/fellow9/jun99/lifecycle2/cycle1.html" TargetMode="External"/><Relationship Id="rId1" Type="http://schemas.openxmlformats.org/officeDocument/2006/relationships/slideLayout" Target="../slideLayouts/slideLayout7.xml"/><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2673" y="1143000"/>
            <a:ext cx="7772400" cy="1470025"/>
          </a:xfrm>
        </p:spPr>
        <p:txBody>
          <a:bodyPr>
            <a:noAutofit/>
          </a:bodyPr>
          <a:lstStyle/>
          <a:p>
            <a:r>
              <a:rPr lang="en-US" sz="5400" b="1" dirty="0" smtClean="0">
                <a:solidFill>
                  <a:srgbClr val="002060"/>
                </a:solidFill>
                <a:latin typeface="Rockwell Extra Bold" panose="02060903040505020403" pitchFamily="18" charset="0"/>
              </a:rPr>
              <a:t>The Life Cycle of a Frog </a:t>
            </a:r>
            <a:endParaRPr lang="en-US" sz="5400" b="1" dirty="0">
              <a:solidFill>
                <a:srgbClr val="002060"/>
              </a:solidFill>
              <a:latin typeface="Rockwell Extra Bold" panose="02060903040505020403" pitchFamily="18" charset="0"/>
            </a:endParaRPr>
          </a:p>
        </p:txBody>
      </p:sp>
      <p:sp>
        <p:nvSpPr>
          <p:cNvPr id="3" name="Subtitle 2"/>
          <p:cNvSpPr>
            <a:spLocks noGrp="1"/>
          </p:cNvSpPr>
          <p:nvPr>
            <p:ph type="subTitle" idx="1"/>
          </p:nvPr>
        </p:nvSpPr>
        <p:spPr>
          <a:xfrm>
            <a:off x="1459992" y="2743200"/>
            <a:ext cx="6400800" cy="1752600"/>
          </a:xfrm>
        </p:spPr>
        <p:txBody>
          <a:bodyPr/>
          <a:lstStyle/>
          <a:p>
            <a:r>
              <a:rPr lang="en-US" b="1" dirty="0" smtClean="0">
                <a:solidFill>
                  <a:srgbClr val="FFFF00"/>
                </a:solidFill>
              </a:rPr>
              <a:t>By: Kathy Beebe</a:t>
            </a:r>
            <a:endParaRPr lang="en-US" b="1" dirty="0">
              <a:solidFill>
                <a:srgbClr val="FFFF00"/>
              </a:solidFill>
            </a:endParaRPr>
          </a:p>
        </p:txBody>
      </p:sp>
      <p:sp>
        <p:nvSpPr>
          <p:cNvPr id="4" name="Action Button: Forward or Next 3">
            <a:hlinkClick r:id="" action="ppaction://hlinkshowjump?jump=nextslide" highlightClick="1"/>
          </p:cNvPr>
          <p:cNvSpPr/>
          <p:nvPr/>
        </p:nvSpPr>
        <p:spPr>
          <a:xfrm>
            <a:off x="7860792" y="5638800"/>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3226548"/>
            <a:ext cx="4962702" cy="2961169"/>
          </a:xfrm>
          <a:prstGeom prst="rect">
            <a:avLst/>
          </a:prstGeom>
        </p:spPr>
      </p:pic>
    </p:spTree>
    <p:extLst>
      <p:ext uri="{BB962C8B-B14F-4D97-AF65-F5344CB8AC3E}">
        <p14:creationId xmlns:p14="http://schemas.microsoft.com/office/powerpoint/2010/main" val="109767700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193642"/>
            <a:ext cx="4953000" cy="6372674"/>
          </a:xfrm>
          <a:prstGeom prst="rect">
            <a:avLst/>
          </a:prstGeom>
        </p:spPr>
      </p:pic>
      <p:sp>
        <p:nvSpPr>
          <p:cNvPr id="3" name="TextBox 2"/>
          <p:cNvSpPr txBox="1"/>
          <p:nvPr/>
        </p:nvSpPr>
        <p:spPr>
          <a:xfrm>
            <a:off x="6248400" y="1676400"/>
            <a:ext cx="2286000" cy="2031325"/>
          </a:xfrm>
          <a:prstGeom prst="rect">
            <a:avLst/>
          </a:prstGeom>
          <a:noFill/>
        </p:spPr>
        <p:txBody>
          <a:bodyPr wrap="square" rtlCol="0">
            <a:spAutoFit/>
          </a:bodyPr>
          <a:lstStyle/>
          <a:p>
            <a:r>
              <a:rPr lang="en-US" dirty="0" smtClean="0"/>
              <a:t>Photo courtesy of  </a:t>
            </a:r>
          </a:p>
          <a:p>
            <a:r>
              <a:rPr lang="en-US" dirty="0" smtClean="0">
                <a:hlinkClick r:id="rId3"/>
              </a:rPr>
              <a:t>http://s3images.coroflot.com/user_files/individual_files/original_55536_QchwUyHQS3PIJ090tEnqEO2AL.jpg</a:t>
            </a:r>
            <a:endParaRPr lang="en-US" dirty="0" smtClean="0"/>
          </a:p>
          <a:p>
            <a:endParaRPr lang="en-US" dirty="0"/>
          </a:p>
        </p:txBody>
      </p:sp>
      <p:sp>
        <p:nvSpPr>
          <p:cNvPr id="4" name="Action Button: Back or Previous 3">
            <a:hlinkClick r:id="" action="ppaction://hlinkshowjump?jump=previousslide" highlightClick="1"/>
          </p:cNvPr>
          <p:cNvSpPr/>
          <p:nvPr/>
        </p:nvSpPr>
        <p:spPr>
          <a:xfrm>
            <a:off x="5486400" y="5523900"/>
            <a:ext cx="1042416" cy="104241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Forward or Next 4">
            <a:hlinkClick r:id="" action="ppaction://hlinkshowjump?jump=nextslide" highlightClick="1"/>
          </p:cNvPr>
          <p:cNvSpPr/>
          <p:nvPr/>
        </p:nvSpPr>
        <p:spPr>
          <a:xfrm>
            <a:off x="7848600" y="5523900"/>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802049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52400"/>
            <a:ext cx="7467600" cy="4801314"/>
          </a:xfrm>
          <a:prstGeom prst="rect">
            <a:avLst/>
          </a:prstGeom>
          <a:noFill/>
        </p:spPr>
        <p:txBody>
          <a:bodyPr wrap="square" rtlCol="0">
            <a:spAutoFit/>
          </a:bodyPr>
          <a:lstStyle/>
          <a:p>
            <a:r>
              <a:rPr lang="en-US" dirty="0" smtClean="0">
                <a:solidFill>
                  <a:srgbClr val="09032D"/>
                </a:solidFill>
                <a:latin typeface="Arial Black" panose="020B0A04020102020204" pitchFamily="34" charset="0"/>
                <a:ea typeface="Batang" panose="02030600000101010101" pitchFamily="18" charset="-127"/>
              </a:rPr>
              <a:t>Now you have a more clear understanding of the life cycle of a frog. </a:t>
            </a:r>
          </a:p>
          <a:p>
            <a:r>
              <a:rPr lang="en-US" dirty="0" smtClean="0">
                <a:solidFill>
                  <a:srgbClr val="09032D"/>
                </a:solidFill>
                <a:latin typeface="Arial Black" panose="020B0A04020102020204" pitchFamily="34" charset="0"/>
                <a:ea typeface="Batang" panose="02030600000101010101" pitchFamily="18" charset="-127"/>
              </a:rPr>
              <a:t>It begins when:</a:t>
            </a:r>
          </a:p>
          <a:p>
            <a:pPr marL="342900" indent="-342900">
              <a:buFont typeface="+mj-lt"/>
              <a:buAutoNum type="arabicPeriod"/>
            </a:pPr>
            <a:r>
              <a:rPr lang="en-US" dirty="0" smtClean="0">
                <a:solidFill>
                  <a:srgbClr val="09032D"/>
                </a:solidFill>
                <a:latin typeface="Arial Black" panose="020B0A04020102020204" pitchFamily="34" charset="0"/>
                <a:ea typeface="Batang" panose="02030600000101010101" pitchFamily="18" charset="-127"/>
              </a:rPr>
              <a:t>The mother frog lays her eggs. </a:t>
            </a:r>
          </a:p>
          <a:p>
            <a:pPr marL="342900" indent="-342900">
              <a:buFont typeface="+mj-lt"/>
              <a:buAutoNum type="arabicPeriod"/>
            </a:pPr>
            <a:r>
              <a:rPr lang="en-US" dirty="0" smtClean="0">
                <a:solidFill>
                  <a:srgbClr val="09032D"/>
                </a:solidFill>
                <a:latin typeface="Arial Black" panose="020B0A04020102020204" pitchFamily="34" charset="0"/>
                <a:ea typeface="Batang" panose="02030600000101010101" pitchFamily="18" charset="-127"/>
              </a:rPr>
              <a:t>The eggs hatch into tadpoles that use their gills to breathe and munch on underwater plants.</a:t>
            </a:r>
          </a:p>
          <a:p>
            <a:pPr marL="342900" indent="-342900">
              <a:buFont typeface="+mj-lt"/>
              <a:buAutoNum type="arabicPeriod"/>
            </a:pPr>
            <a:r>
              <a:rPr lang="en-US" dirty="0" smtClean="0">
                <a:solidFill>
                  <a:srgbClr val="09032D"/>
                </a:solidFill>
                <a:latin typeface="Arial Black" panose="020B0A04020102020204" pitchFamily="34" charset="0"/>
                <a:ea typeface="Batang" panose="02030600000101010101" pitchFamily="18" charset="-127"/>
              </a:rPr>
              <a:t>The tadpoles grow hind legs and gradually begin to lose their gills and lungs slowly form. </a:t>
            </a:r>
          </a:p>
          <a:p>
            <a:pPr marL="342900" indent="-342900">
              <a:buFont typeface="+mj-lt"/>
              <a:buAutoNum type="arabicPeriod"/>
            </a:pPr>
            <a:r>
              <a:rPr lang="en-US" dirty="0" smtClean="0">
                <a:solidFill>
                  <a:srgbClr val="09032D"/>
                </a:solidFill>
                <a:latin typeface="Arial Black" panose="020B0A04020102020204" pitchFamily="34" charset="0"/>
                <a:ea typeface="Batang" panose="02030600000101010101" pitchFamily="18" charset="-127"/>
              </a:rPr>
              <a:t>These tadpoles begin to grow front legs, their tails slowly start to disappear, and they begin to breathe using lungs. They are now called </a:t>
            </a:r>
            <a:r>
              <a:rPr lang="en-US" dirty="0" err="1" smtClean="0">
                <a:solidFill>
                  <a:srgbClr val="09032D"/>
                </a:solidFill>
                <a:latin typeface="Arial Black" panose="020B0A04020102020204" pitchFamily="34" charset="0"/>
                <a:ea typeface="Batang" panose="02030600000101010101" pitchFamily="18" charset="-127"/>
              </a:rPr>
              <a:t>froglets</a:t>
            </a:r>
            <a:r>
              <a:rPr lang="en-US" dirty="0" smtClean="0">
                <a:solidFill>
                  <a:srgbClr val="09032D"/>
                </a:solidFill>
                <a:latin typeface="Arial Black" panose="020B0A04020102020204" pitchFamily="34" charset="0"/>
                <a:ea typeface="Batang" panose="02030600000101010101" pitchFamily="18" charset="-127"/>
              </a:rPr>
              <a:t>.</a:t>
            </a:r>
          </a:p>
          <a:p>
            <a:pPr marL="342900" indent="-342900">
              <a:buFont typeface="+mj-lt"/>
              <a:buAutoNum type="arabicPeriod"/>
            </a:pPr>
            <a:r>
              <a:rPr lang="en-US" dirty="0" smtClean="0">
                <a:solidFill>
                  <a:srgbClr val="09032D"/>
                </a:solidFill>
                <a:latin typeface="Arial Black" panose="020B0A04020102020204" pitchFamily="34" charset="0"/>
                <a:ea typeface="Batang" panose="02030600000101010101" pitchFamily="18" charset="-127"/>
              </a:rPr>
              <a:t>Eventually, the tails disappear, they begin to spend most of their time on land, and breathe only using lungs as the gills have disappeared. They are now know as adult frogs. </a:t>
            </a:r>
          </a:p>
          <a:p>
            <a:endParaRPr lang="en-US" dirty="0" smtClean="0"/>
          </a:p>
          <a:p>
            <a:pPr marL="342900" indent="-342900">
              <a:buFont typeface="+mj-lt"/>
              <a:buAutoNum type="arabicPeriod"/>
            </a:pP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4594100"/>
            <a:ext cx="1524000" cy="1171699"/>
          </a:xfrm>
          <a:prstGeom prst="rect">
            <a:avLst/>
          </a:prstGeom>
        </p:spPr>
      </p:pic>
      <p:pic>
        <p:nvPicPr>
          <p:cNvPr id="1026" name="Picture 2" descr="C:\Users\kbeebe\AppData\Local\Microsoft\Windows\Temporary Internet Files\Content.IE5\3IO41DRK\MC90032958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0800" y="4463027"/>
            <a:ext cx="1509440" cy="143384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43400" y="4468849"/>
            <a:ext cx="2022605" cy="1342274"/>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83465" y="4284879"/>
            <a:ext cx="1526244" cy="1526244"/>
          </a:xfrm>
          <a:prstGeom prst="rect">
            <a:avLst/>
          </a:prstGeom>
        </p:spPr>
      </p:pic>
      <p:sp>
        <p:nvSpPr>
          <p:cNvPr id="6" name="Action Button: Back or Previous 5">
            <a:hlinkClick r:id="" action="ppaction://hlinkshowjump?jump=previousslide" highlightClick="1"/>
          </p:cNvPr>
          <p:cNvSpPr/>
          <p:nvPr/>
        </p:nvSpPr>
        <p:spPr>
          <a:xfrm>
            <a:off x="533400" y="6096000"/>
            <a:ext cx="609600" cy="609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Forward or Next 6">
            <a:hlinkClick r:id="" action="ppaction://hlinkshowjump?jump=nextslide" highlightClick="1"/>
          </p:cNvPr>
          <p:cNvSpPr/>
          <p:nvPr/>
        </p:nvSpPr>
        <p:spPr>
          <a:xfrm>
            <a:off x="8045196" y="6184392"/>
            <a:ext cx="673608" cy="52120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457144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56855" y="152400"/>
            <a:ext cx="7543799" cy="8340745"/>
          </a:xfrm>
          <a:prstGeom prst="rect">
            <a:avLst/>
          </a:prstGeom>
          <a:noFill/>
        </p:spPr>
        <p:txBody>
          <a:bodyPr wrap="square" rtlCol="0">
            <a:spAutoFit/>
          </a:bodyPr>
          <a:lstStyle/>
          <a:p>
            <a:pPr algn="ctr"/>
            <a:r>
              <a:rPr lang="en-US" sz="3200" b="1" dirty="0" smtClean="0"/>
              <a:t>Credits:</a:t>
            </a:r>
          </a:p>
          <a:p>
            <a:endParaRPr lang="en-US" dirty="0" smtClean="0"/>
          </a:p>
          <a:p>
            <a:r>
              <a:rPr lang="en-US" dirty="0" smtClean="0">
                <a:latin typeface="Arial Black" panose="020B0A04020102020204" pitchFamily="34" charset="0"/>
              </a:rPr>
              <a:t>3</a:t>
            </a:r>
            <a:r>
              <a:rPr lang="en-US" baseline="30000" dirty="0" smtClean="0">
                <a:latin typeface="Arial Black" panose="020B0A04020102020204" pitchFamily="34" charset="0"/>
              </a:rPr>
              <a:t>rd</a:t>
            </a:r>
            <a:r>
              <a:rPr lang="en-US" dirty="0" smtClean="0">
                <a:latin typeface="Arial Black" panose="020B0A04020102020204" pitchFamily="34" charset="0"/>
              </a:rPr>
              <a:t> grade Science Standards-</a:t>
            </a:r>
          </a:p>
          <a:p>
            <a:r>
              <a:rPr lang="en-US" dirty="0">
                <a:latin typeface="Arial Black" panose="020B0A04020102020204" pitchFamily="34" charset="0"/>
                <a:hlinkClick r:id="rId2"/>
              </a:rPr>
              <a:t>http://</a:t>
            </a:r>
            <a:r>
              <a:rPr lang="en-US" dirty="0" smtClean="0">
                <a:latin typeface="Arial Black" panose="020B0A04020102020204" pitchFamily="34" charset="0"/>
                <a:hlinkClick r:id="rId2"/>
              </a:rPr>
              <a:t>www.state.tn.us/education/curriculum.shtml</a:t>
            </a:r>
            <a:endParaRPr lang="en-US" dirty="0" smtClean="0">
              <a:latin typeface="Arial Black" panose="020B0A04020102020204" pitchFamily="34" charset="0"/>
            </a:endParaRPr>
          </a:p>
          <a:p>
            <a:endParaRPr lang="en-US" dirty="0">
              <a:latin typeface="Arial Black" panose="020B0A04020102020204" pitchFamily="34" charset="0"/>
            </a:endParaRPr>
          </a:p>
          <a:p>
            <a:r>
              <a:rPr lang="en-US" dirty="0">
                <a:latin typeface="Arial Black" panose="020B0A04020102020204" pitchFamily="34" charset="0"/>
              </a:rPr>
              <a:t>Frog Life Cycle Picture courtesy of </a:t>
            </a:r>
            <a:r>
              <a:rPr lang="en-US" dirty="0">
                <a:latin typeface="Arial Black" panose="020B0A04020102020204" pitchFamily="34" charset="0"/>
                <a:hlinkClick r:id="rId3"/>
              </a:rPr>
              <a:t>http://</a:t>
            </a:r>
            <a:r>
              <a:rPr lang="en-US" dirty="0" smtClean="0">
                <a:latin typeface="Arial Black" panose="020B0A04020102020204" pitchFamily="34" charset="0"/>
                <a:hlinkClick r:id="rId3"/>
              </a:rPr>
              <a:t>s3images.coroflot.com/user_files/individual_files/original_55536_QchwUyHQS3PIJ090tEnqEO2AL.jpg</a:t>
            </a:r>
            <a:endParaRPr lang="en-US" dirty="0" smtClean="0">
              <a:latin typeface="Arial Black" panose="020B0A04020102020204" pitchFamily="34" charset="0"/>
            </a:endParaRPr>
          </a:p>
          <a:p>
            <a:endParaRPr lang="en-US" dirty="0">
              <a:latin typeface="Arial Black" panose="020B0A04020102020204" pitchFamily="34" charset="0"/>
            </a:endParaRPr>
          </a:p>
          <a:p>
            <a:r>
              <a:rPr lang="en-US" dirty="0">
                <a:latin typeface="Arial Black" panose="020B0A04020102020204" pitchFamily="34" charset="0"/>
              </a:rPr>
              <a:t>Images of frog eggs, live tadpoles, </a:t>
            </a:r>
            <a:r>
              <a:rPr lang="en-US" dirty="0" err="1">
                <a:latin typeface="Arial Black" panose="020B0A04020102020204" pitchFamily="34" charset="0"/>
              </a:rPr>
              <a:t>froglets</a:t>
            </a:r>
            <a:r>
              <a:rPr lang="en-US" dirty="0">
                <a:latin typeface="Arial Black" panose="020B0A04020102020204" pitchFamily="34" charset="0"/>
              </a:rPr>
              <a:t>, and adult frog-K5 Computer Lab-</a:t>
            </a:r>
          </a:p>
          <a:p>
            <a:r>
              <a:rPr lang="en-US" dirty="0">
                <a:latin typeface="Arial Black" panose="020B0A04020102020204" pitchFamily="34" charset="0"/>
                <a:hlinkClick r:id="rId4"/>
              </a:rPr>
              <a:t>http://oakdome.com/k5/photo-album/frog-lifecycle.php</a:t>
            </a:r>
            <a:endParaRPr lang="en-US" dirty="0">
              <a:latin typeface="Arial Black" panose="020B0A04020102020204" pitchFamily="34" charset="0"/>
            </a:endParaRPr>
          </a:p>
          <a:p>
            <a:endParaRPr lang="en-US" dirty="0">
              <a:latin typeface="Arial Black" panose="020B0A04020102020204" pitchFamily="34" charset="0"/>
            </a:endParaRPr>
          </a:p>
          <a:p>
            <a:r>
              <a:rPr lang="en-US" dirty="0" smtClean="0">
                <a:latin typeface="Arial Black" panose="020B0A04020102020204" pitchFamily="34" charset="0"/>
              </a:rPr>
              <a:t>Images of frog jumping, black tadpole, frog thinking, and frog on </a:t>
            </a:r>
            <a:r>
              <a:rPr lang="en-US" dirty="0">
                <a:latin typeface="Arial Black" panose="020B0A04020102020204" pitchFamily="34" charset="0"/>
              </a:rPr>
              <a:t>a lily pad-Microsoft Clip Art and </a:t>
            </a:r>
            <a:r>
              <a:rPr lang="en-US" dirty="0" smtClean="0">
                <a:latin typeface="Arial Black" panose="020B0A04020102020204" pitchFamily="34" charset="0"/>
              </a:rPr>
              <a:t>Media-</a:t>
            </a:r>
          </a:p>
          <a:p>
            <a:r>
              <a:rPr lang="en-US" dirty="0">
                <a:latin typeface="Arial Black" panose="020B0A04020102020204" pitchFamily="34" charset="0"/>
                <a:hlinkClick r:id="rId5"/>
              </a:rPr>
              <a:t>http://office.microsoft.com/en-us/clipart/default.aspx</a:t>
            </a:r>
            <a:r>
              <a:rPr lang="en-US" dirty="0">
                <a:latin typeface="Arial Black" panose="020B0A04020102020204" pitchFamily="34" charset="0"/>
              </a:rPr>
              <a:t> </a:t>
            </a:r>
            <a:endParaRPr lang="en-US" dirty="0" smtClean="0">
              <a:latin typeface="Arial Black" panose="020B0A04020102020204" pitchFamily="34" charset="0"/>
            </a:endParaRPr>
          </a:p>
          <a:p>
            <a:endParaRPr lang="en-US" dirty="0">
              <a:latin typeface="Arial Black" panose="020B0A04020102020204" pitchFamily="34" charset="0"/>
            </a:endParaRPr>
          </a:p>
          <a:p>
            <a:r>
              <a:rPr lang="en-US" dirty="0" smtClean="0">
                <a:latin typeface="Arial Black" panose="020B0A04020102020204" pitchFamily="34" charset="0"/>
              </a:rPr>
              <a:t>Information for </a:t>
            </a:r>
            <a:r>
              <a:rPr lang="en-US" dirty="0">
                <a:latin typeface="Arial Black" panose="020B0A04020102020204" pitchFamily="34" charset="0"/>
              </a:rPr>
              <a:t>slides provided by </a:t>
            </a:r>
            <a:endParaRPr lang="en-US" dirty="0" smtClean="0">
              <a:latin typeface="Arial Black" panose="020B0A04020102020204" pitchFamily="34" charset="0"/>
            </a:endParaRPr>
          </a:p>
          <a:p>
            <a:r>
              <a:rPr lang="en-US" dirty="0" smtClean="0">
                <a:latin typeface="Arial Black" panose="020B0A04020102020204" pitchFamily="34" charset="0"/>
                <a:hlinkClick r:id="rId6"/>
              </a:rPr>
              <a:t>http</a:t>
            </a:r>
            <a:r>
              <a:rPr lang="en-US" dirty="0">
                <a:latin typeface="Arial Black" panose="020B0A04020102020204" pitchFamily="34" charset="0"/>
                <a:hlinkClick r:id="rId6"/>
              </a:rPr>
              <a:t>://www.frog-life-cycle.com</a:t>
            </a:r>
            <a:r>
              <a:rPr lang="en-US" dirty="0" smtClean="0">
                <a:latin typeface="Arial Black" panose="020B0A04020102020204" pitchFamily="34" charset="0"/>
                <a:hlinkClick r:id="rId6"/>
              </a:rPr>
              <a:t>/</a:t>
            </a:r>
            <a:endParaRPr lang="en-US" dirty="0" smtClean="0">
              <a:latin typeface="Arial Black" panose="020B0A04020102020204" pitchFamily="34" charset="0"/>
            </a:endParaRPr>
          </a:p>
          <a:p>
            <a:r>
              <a:rPr lang="en-US" dirty="0" smtClean="0">
                <a:latin typeface="Arial Black" panose="020B0A04020102020204" pitchFamily="34" charset="0"/>
              </a:rPr>
              <a:t>And </a:t>
            </a:r>
          </a:p>
          <a:p>
            <a:r>
              <a:rPr lang="en-US" dirty="0">
                <a:latin typeface="Arial Black" panose="020B0A04020102020204" pitchFamily="34" charset="0"/>
                <a:hlinkClick r:id="rId7"/>
              </a:rPr>
              <a:t>http://</a:t>
            </a:r>
            <a:r>
              <a:rPr lang="en-US" dirty="0" smtClean="0">
                <a:latin typeface="Arial Black" panose="020B0A04020102020204" pitchFamily="34" charset="0"/>
                <a:hlinkClick r:id="rId7"/>
              </a:rPr>
              <a:t>allaboutfrogs.org/weird/general/cycle.html</a:t>
            </a:r>
            <a:endParaRPr lang="en-US" dirty="0" smtClean="0">
              <a:latin typeface="Arial Black" panose="020B0A04020102020204" pitchFamily="34" charset="0"/>
            </a:endParaRPr>
          </a:p>
          <a:p>
            <a:endParaRPr lang="en-US" dirty="0" smtClean="0"/>
          </a:p>
          <a:p>
            <a:endParaRPr lang="en-US" dirty="0"/>
          </a:p>
          <a:p>
            <a:endParaRPr lang="en-US" dirty="0"/>
          </a:p>
          <a:p>
            <a:endParaRPr lang="en-US" dirty="0"/>
          </a:p>
          <a:p>
            <a:endParaRPr lang="en-US" dirty="0"/>
          </a:p>
          <a:p>
            <a:endParaRPr lang="en-US" dirty="0" smtClean="0"/>
          </a:p>
          <a:p>
            <a:endParaRPr lang="en-US" dirty="0"/>
          </a:p>
          <a:p>
            <a:endParaRPr lang="en-US" dirty="0"/>
          </a:p>
        </p:txBody>
      </p:sp>
      <p:sp>
        <p:nvSpPr>
          <p:cNvPr id="3" name="Action Button: Back or Previous 2">
            <a:hlinkClick r:id="" action="ppaction://hlinkshowjump?jump=previousslide" highlightClick="1"/>
          </p:cNvPr>
          <p:cNvSpPr/>
          <p:nvPr/>
        </p:nvSpPr>
        <p:spPr>
          <a:xfrm>
            <a:off x="152400" y="6172200"/>
            <a:ext cx="838200" cy="50901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Home 4">
            <a:hlinkClick r:id="" action="ppaction://hlinkshowjump?jump=firstslide" highlightClick="1"/>
          </p:cNvPr>
          <p:cNvSpPr/>
          <p:nvPr/>
        </p:nvSpPr>
        <p:spPr>
          <a:xfrm>
            <a:off x="8091053" y="6104728"/>
            <a:ext cx="609601" cy="5764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461185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and Objectives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anose="02020603050405020304" pitchFamily="18" charset="0"/>
                <a:cs typeface="Times New Roman" panose="02020603050405020304" pitchFamily="18" charset="0"/>
              </a:rPr>
              <a:t>Content Area: Science</a:t>
            </a:r>
          </a:p>
          <a:p>
            <a:r>
              <a:rPr lang="en-US" dirty="0" smtClean="0">
                <a:latin typeface="Times New Roman" panose="02020603050405020304" pitchFamily="18" charset="0"/>
                <a:cs typeface="Times New Roman" panose="02020603050405020304" pitchFamily="18" charset="0"/>
              </a:rPr>
              <a:t>Grade Level: 3</a:t>
            </a:r>
            <a:r>
              <a:rPr lang="en-US" baseline="30000" dirty="0" smtClean="0">
                <a:latin typeface="Times New Roman" panose="02020603050405020304" pitchFamily="18" charset="0"/>
                <a:cs typeface="Times New Roman" panose="02020603050405020304" pitchFamily="18" charset="0"/>
              </a:rPr>
              <a:t>rd</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Summary: The purpose of this instructional PowerPoint is to help students explore the life cycle of a frog. </a:t>
            </a:r>
          </a:p>
          <a:p>
            <a:r>
              <a:rPr lang="en-US" dirty="0" smtClean="0">
                <a:latin typeface="Times New Roman" panose="02020603050405020304" pitchFamily="18" charset="0"/>
                <a:cs typeface="Times New Roman" panose="02020603050405020304" pitchFamily="18" charset="0"/>
              </a:rPr>
              <a:t>Learning Objective: Upon completion of this PowerPoint, the student will label and describe the key events in the life cycle of a frog with 100% accuracy. </a:t>
            </a:r>
          </a:p>
          <a:p>
            <a:r>
              <a:rPr lang="en-US" dirty="0" smtClean="0">
                <a:latin typeface="Times New Roman" panose="02020603050405020304" pitchFamily="18" charset="0"/>
                <a:cs typeface="Times New Roman" panose="02020603050405020304" pitchFamily="18" charset="0"/>
              </a:rPr>
              <a:t>Content Standard: </a:t>
            </a:r>
            <a:r>
              <a:rPr lang="en-US" dirty="0" smtClean="0">
                <a:effectLst/>
                <a:latin typeface="Times New Roman" panose="02020603050405020304" pitchFamily="18" charset="0"/>
                <a:cs typeface="Times New Roman" panose="02020603050405020304" pitchFamily="18" charset="0"/>
              </a:rPr>
              <a:t>GLE 0307.4.1</a:t>
            </a:r>
          </a:p>
          <a:p>
            <a:r>
              <a:rPr lang="en-US" dirty="0" smtClean="0">
                <a:effectLst/>
                <a:latin typeface="Times New Roman" panose="02020603050405020304" pitchFamily="18" charset="0"/>
                <a:cs typeface="Times New Roman" panose="02020603050405020304" pitchFamily="18" charset="0"/>
              </a:rPr>
              <a:t>Identify the different life stages through which plants and animals pass. </a:t>
            </a:r>
          </a:p>
          <a:p>
            <a:r>
              <a:rPr lang="en-US" dirty="0" smtClean="0">
                <a:latin typeface="Times New Roman" panose="02020603050405020304" pitchFamily="18" charset="0"/>
                <a:cs typeface="Times New Roman" panose="02020603050405020304" pitchFamily="18" charset="0"/>
              </a:rPr>
              <a:t>Accomplishment: The student will demonstrate a clear understanding of the key events in the life cycle of a frog. </a:t>
            </a:r>
            <a:endParaRPr lang="en-US" dirty="0" smtClean="0">
              <a:effectLst/>
              <a:latin typeface="Times New Roman" panose="02020603050405020304" pitchFamily="18" charset="0"/>
              <a:cs typeface="Times New Roman" panose="02020603050405020304" pitchFamily="18" charset="0"/>
            </a:endParaRPr>
          </a:p>
          <a:p>
            <a:endParaRPr lang="en-US" dirty="0"/>
          </a:p>
        </p:txBody>
      </p:sp>
      <p:sp>
        <p:nvSpPr>
          <p:cNvPr id="4" name="Action Button: Forward or Next 3">
            <a:hlinkClick r:id="" action="ppaction://hlinkshowjump?jump=nextslide" highlightClick="1"/>
          </p:cNvPr>
          <p:cNvSpPr/>
          <p:nvPr/>
        </p:nvSpPr>
        <p:spPr>
          <a:xfrm>
            <a:off x="7848600" y="6096000"/>
            <a:ext cx="1042416" cy="65282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Back or Previous 4">
            <a:hlinkClick r:id="" action="ppaction://hlinkshowjump?jump=previousslide" highlightClick="1"/>
          </p:cNvPr>
          <p:cNvSpPr/>
          <p:nvPr/>
        </p:nvSpPr>
        <p:spPr>
          <a:xfrm>
            <a:off x="304800" y="5943600"/>
            <a:ext cx="1042416" cy="716003"/>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453992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36073" y="838200"/>
            <a:ext cx="7010400" cy="5632311"/>
          </a:xfrm>
          <a:prstGeom prst="rect">
            <a:avLst/>
          </a:prstGeom>
          <a:noFill/>
        </p:spPr>
        <p:txBody>
          <a:bodyPr wrap="square" rtlCol="0">
            <a:spAutoFit/>
          </a:bodyPr>
          <a:lstStyle/>
          <a:p>
            <a:r>
              <a:rPr lang="en-US" sz="3200" dirty="0" smtClean="0">
                <a:solidFill>
                  <a:srgbClr val="002060"/>
                </a:solidFill>
              </a:rPr>
              <a:t>Let’s begin by watching a short video that talks about what a frog goes through in its life cycle. Be sure to pay close attention to what the frog is called at each stage in its life cycle. Feel free to pause and replay the video as needed.</a:t>
            </a:r>
          </a:p>
          <a:p>
            <a:endParaRPr lang="en-US" sz="3200" dirty="0">
              <a:solidFill>
                <a:srgbClr val="002060"/>
              </a:solidFill>
            </a:endParaRPr>
          </a:p>
          <a:p>
            <a:r>
              <a:rPr lang="en-US" sz="3200" dirty="0" smtClean="0">
                <a:solidFill>
                  <a:srgbClr val="002060"/>
                </a:solidFill>
                <a:hlinkClick r:id="rId2"/>
              </a:rPr>
              <a:t>http://www.teachertube.com/viewVideo.php?video_id=294327</a:t>
            </a:r>
            <a:endParaRPr lang="en-US" sz="3200" dirty="0" smtClean="0">
              <a:solidFill>
                <a:srgbClr val="002060"/>
              </a:solidFill>
            </a:endParaRPr>
          </a:p>
          <a:p>
            <a:endParaRPr lang="en-US" dirty="0" smtClean="0">
              <a:solidFill>
                <a:srgbClr val="002060"/>
              </a:solidFill>
            </a:endParaRPr>
          </a:p>
          <a:p>
            <a:endParaRPr lang="en-US" dirty="0" smtClean="0"/>
          </a:p>
          <a:p>
            <a:endParaRPr lang="en-US" dirty="0"/>
          </a:p>
          <a:p>
            <a:endParaRPr lang="en-US" dirty="0"/>
          </a:p>
        </p:txBody>
      </p:sp>
      <p:sp>
        <p:nvSpPr>
          <p:cNvPr id="7" name="Action Button: Forward or Next 6">
            <a:hlinkClick r:id="" action="ppaction://hlinkshowjump?jump=nextslide" highlightClick="1"/>
          </p:cNvPr>
          <p:cNvSpPr/>
          <p:nvPr/>
        </p:nvSpPr>
        <p:spPr>
          <a:xfrm>
            <a:off x="7772400" y="5638800"/>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Back or Previous 7">
            <a:hlinkClick r:id="" action="ppaction://hlinkshowjump?jump=previousslide" highlightClick="1"/>
          </p:cNvPr>
          <p:cNvSpPr/>
          <p:nvPr/>
        </p:nvSpPr>
        <p:spPr>
          <a:xfrm>
            <a:off x="457200" y="5638800"/>
            <a:ext cx="1042416" cy="104241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320628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The First Stage: Eggs </a:t>
            </a:r>
            <a:endParaRPr lang="en-US" dirty="0"/>
          </a:p>
        </p:txBody>
      </p:sp>
      <p:sp>
        <p:nvSpPr>
          <p:cNvPr id="3" name="Content Placeholder 2"/>
          <p:cNvSpPr>
            <a:spLocks noGrp="1"/>
          </p:cNvSpPr>
          <p:nvPr>
            <p:ph idx="1"/>
          </p:nvPr>
        </p:nvSpPr>
        <p:spPr>
          <a:xfrm>
            <a:off x="457200" y="1295400"/>
            <a:ext cx="8229600" cy="4525963"/>
          </a:xfrm>
        </p:spPr>
        <p:txBody>
          <a:bodyPr/>
          <a:lstStyle/>
          <a:p>
            <a:r>
              <a:rPr lang="en-US" sz="2800" dirty="0" smtClean="0"/>
              <a:t>The first stage in the life cycle of a frog is </a:t>
            </a:r>
            <a:r>
              <a:rPr lang="en-US" sz="2800" dirty="0" smtClean="0">
                <a:solidFill>
                  <a:srgbClr val="002060"/>
                </a:solidFill>
              </a:rPr>
              <a:t>eggs</a:t>
            </a:r>
            <a:r>
              <a:rPr lang="en-US" sz="2800" dirty="0" smtClean="0"/>
              <a:t>. The frog lays its </a:t>
            </a:r>
            <a:r>
              <a:rPr lang="en-US" sz="2800" dirty="0" smtClean="0">
                <a:solidFill>
                  <a:srgbClr val="002060"/>
                </a:solidFill>
              </a:rPr>
              <a:t>eggs</a:t>
            </a:r>
            <a:r>
              <a:rPr lang="en-US" sz="2800" dirty="0" smtClean="0"/>
              <a:t> in water or a wet place. The floating clump of </a:t>
            </a:r>
            <a:r>
              <a:rPr lang="en-US" sz="2800" dirty="0" smtClean="0">
                <a:solidFill>
                  <a:srgbClr val="002060"/>
                </a:solidFill>
              </a:rPr>
              <a:t>eggs</a:t>
            </a:r>
            <a:r>
              <a:rPr lang="en-US" sz="2800" dirty="0" smtClean="0"/>
              <a:t> is called </a:t>
            </a:r>
            <a:r>
              <a:rPr lang="en-US" sz="2800" dirty="0" smtClean="0">
                <a:solidFill>
                  <a:srgbClr val="FF0000"/>
                </a:solidFill>
              </a:rPr>
              <a:t>frog</a:t>
            </a:r>
            <a:r>
              <a:rPr lang="en-US" sz="2800" dirty="0" smtClean="0"/>
              <a:t> </a:t>
            </a:r>
            <a:r>
              <a:rPr lang="en-US" sz="2800" dirty="0" smtClean="0">
                <a:solidFill>
                  <a:srgbClr val="FF0000"/>
                </a:solidFill>
              </a:rPr>
              <a:t>spawn</a:t>
            </a:r>
            <a:r>
              <a:rPr lang="en-US" sz="2800" dirty="0" smtClean="0"/>
              <a:t>. The </a:t>
            </a:r>
            <a:r>
              <a:rPr lang="en-US" sz="2800" dirty="0" smtClean="0">
                <a:solidFill>
                  <a:srgbClr val="002060"/>
                </a:solidFill>
              </a:rPr>
              <a:t>eggs</a:t>
            </a:r>
            <a:r>
              <a:rPr lang="en-US" sz="2800" dirty="0" smtClean="0"/>
              <a:t> are covered with a jelly-like substance. Some </a:t>
            </a:r>
            <a:r>
              <a:rPr lang="en-US" sz="2800" dirty="0" smtClean="0">
                <a:solidFill>
                  <a:srgbClr val="002060"/>
                </a:solidFill>
              </a:rPr>
              <a:t>eggs</a:t>
            </a:r>
            <a:r>
              <a:rPr lang="en-US" sz="2800" dirty="0" smtClean="0"/>
              <a:t> will be eaten, but others will grow. </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3505200"/>
            <a:ext cx="4405244" cy="2947508"/>
          </a:xfrm>
          <a:prstGeom prst="rect">
            <a:avLst/>
          </a:prstGeom>
        </p:spPr>
      </p:pic>
      <p:sp>
        <p:nvSpPr>
          <p:cNvPr id="5" name="Action Button: Forward or Next 4">
            <a:hlinkClick r:id="" action="ppaction://hlinkshowjump?jump=nextslide" highlightClick="1"/>
          </p:cNvPr>
          <p:cNvSpPr/>
          <p:nvPr/>
        </p:nvSpPr>
        <p:spPr>
          <a:xfrm>
            <a:off x="7924800" y="5943600"/>
            <a:ext cx="838200" cy="67360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Back or Previous 5">
            <a:hlinkClick r:id="" action="ppaction://hlinkshowjump?jump=previousslide" highlightClick="1"/>
          </p:cNvPr>
          <p:cNvSpPr/>
          <p:nvPr/>
        </p:nvSpPr>
        <p:spPr>
          <a:xfrm>
            <a:off x="381000" y="5943600"/>
            <a:ext cx="914400" cy="67360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666210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Stage 2: Tadpoles</a:t>
            </a:r>
            <a:endParaRPr lang="en-US" dirty="0"/>
          </a:p>
        </p:txBody>
      </p:sp>
      <p:sp>
        <p:nvSpPr>
          <p:cNvPr id="7" name="Content Placeholder 6"/>
          <p:cNvSpPr>
            <a:spLocks noGrp="1"/>
          </p:cNvSpPr>
          <p:nvPr>
            <p:ph sz="half" idx="1"/>
          </p:nvPr>
        </p:nvSpPr>
        <p:spPr/>
        <p:txBody>
          <a:bodyPr/>
          <a:lstStyle/>
          <a:p>
            <a:r>
              <a:rPr lang="en-US" dirty="0" smtClean="0"/>
              <a:t>The embryo hatches from its jelly shell and attaches to a plant. It is now called a </a:t>
            </a:r>
            <a:r>
              <a:rPr lang="en-US" dirty="0" smtClean="0">
                <a:solidFill>
                  <a:srgbClr val="002060"/>
                </a:solidFill>
              </a:rPr>
              <a:t>tadpole. </a:t>
            </a:r>
          </a:p>
          <a:p>
            <a:r>
              <a:rPr lang="en-US" dirty="0" smtClean="0"/>
              <a:t>The </a:t>
            </a:r>
            <a:r>
              <a:rPr lang="en-US" dirty="0" smtClean="0">
                <a:solidFill>
                  <a:srgbClr val="002060"/>
                </a:solidFill>
              </a:rPr>
              <a:t>tadpole</a:t>
            </a:r>
            <a:r>
              <a:rPr lang="en-US" dirty="0" smtClean="0"/>
              <a:t> has a long tail and eats plants. </a:t>
            </a:r>
          </a:p>
          <a:p>
            <a:r>
              <a:rPr lang="en-US" dirty="0" smtClean="0"/>
              <a:t>It breathes underwater using gills. </a:t>
            </a:r>
            <a:endParaRPr lang="en-US" dirty="0"/>
          </a:p>
        </p:txBody>
      </p:sp>
      <p:pic>
        <p:nvPicPr>
          <p:cNvPr id="9" name="Content Placeholder 8"/>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419600" y="1362447"/>
            <a:ext cx="4456454" cy="3819153"/>
          </a:xfrm>
        </p:spPr>
      </p:pic>
      <p:sp>
        <p:nvSpPr>
          <p:cNvPr id="10" name="Action Button: Forward or Next 9">
            <a:hlinkClick r:id="" action="ppaction://hlinkshowjump?jump=nextslide" highlightClick="1"/>
          </p:cNvPr>
          <p:cNvSpPr/>
          <p:nvPr/>
        </p:nvSpPr>
        <p:spPr>
          <a:xfrm>
            <a:off x="7696200" y="5638800"/>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Back or Previous 10">
            <a:hlinkClick r:id="" action="ppaction://hlinkshowjump?jump=previousslide" highlightClick="1"/>
          </p:cNvPr>
          <p:cNvSpPr/>
          <p:nvPr/>
        </p:nvSpPr>
        <p:spPr>
          <a:xfrm>
            <a:off x="228600" y="5638800"/>
            <a:ext cx="1042416" cy="104241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457029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Stage 3: Tadpole with Legs</a:t>
            </a:r>
            <a:endParaRPr lang="en-US" dirty="0"/>
          </a:p>
        </p:txBody>
      </p:sp>
      <p:sp>
        <p:nvSpPr>
          <p:cNvPr id="9" name="Content Placeholder 8"/>
          <p:cNvSpPr>
            <a:spLocks noGrp="1"/>
          </p:cNvSpPr>
          <p:nvPr>
            <p:ph sz="half" idx="1"/>
          </p:nvPr>
        </p:nvSpPr>
        <p:spPr/>
        <p:txBody>
          <a:bodyPr/>
          <a:lstStyle/>
          <a:p>
            <a:r>
              <a:rPr lang="en-US" dirty="0" smtClean="0"/>
              <a:t>The </a:t>
            </a:r>
            <a:r>
              <a:rPr lang="en-US" dirty="0" smtClean="0">
                <a:solidFill>
                  <a:srgbClr val="002060"/>
                </a:solidFill>
              </a:rPr>
              <a:t>tadpole</a:t>
            </a:r>
            <a:r>
              <a:rPr lang="en-US" dirty="0" smtClean="0"/>
              <a:t> begins to grow hind legs. </a:t>
            </a:r>
          </a:p>
          <a:p>
            <a:r>
              <a:rPr lang="en-US" dirty="0" smtClean="0"/>
              <a:t>Its gills slowly disappear and lungs develop. </a:t>
            </a:r>
          </a:p>
          <a:p>
            <a:r>
              <a:rPr lang="en-US" dirty="0" smtClean="0"/>
              <a:t>Its tail becomes shorter. </a:t>
            </a:r>
          </a:p>
          <a:p>
            <a:r>
              <a:rPr lang="en-US" dirty="0" smtClean="0"/>
              <a:t>Tiny buds appear that will become front legs. </a:t>
            </a:r>
            <a:endParaRPr lang="en-US" dirty="0"/>
          </a:p>
        </p:txBody>
      </p:sp>
      <p:pic>
        <p:nvPicPr>
          <p:cNvPr id="11" name="Content Placeholder 10"/>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495800" y="1676400"/>
            <a:ext cx="3962400" cy="3486912"/>
          </a:xfrm>
        </p:spPr>
      </p:pic>
      <p:sp>
        <p:nvSpPr>
          <p:cNvPr id="12" name="Action Button: Forward or Next 11">
            <a:hlinkClick r:id="" action="ppaction://hlinkshowjump?jump=nextslide" highlightClick="1"/>
          </p:cNvPr>
          <p:cNvSpPr/>
          <p:nvPr/>
        </p:nvSpPr>
        <p:spPr>
          <a:xfrm>
            <a:off x="7620000" y="5562600"/>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ction Button: Back or Previous 12">
            <a:hlinkClick r:id="" action="ppaction://hlinkshowjump?jump=previousslide" highlightClick="1"/>
          </p:cNvPr>
          <p:cNvSpPr/>
          <p:nvPr/>
        </p:nvSpPr>
        <p:spPr>
          <a:xfrm>
            <a:off x="762000" y="5562600"/>
            <a:ext cx="1042416" cy="104241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947543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4: </a:t>
            </a:r>
            <a:r>
              <a:rPr lang="en-US" dirty="0" err="1" smtClean="0"/>
              <a:t>Froglet</a:t>
            </a:r>
            <a:r>
              <a:rPr lang="en-US" dirty="0" smtClean="0"/>
              <a:t> </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The tail becomes even shorter. </a:t>
            </a:r>
          </a:p>
          <a:p>
            <a:r>
              <a:rPr lang="en-US" dirty="0" smtClean="0"/>
              <a:t>Gills are no longer present and the </a:t>
            </a:r>
            <a:r>
              <a:rPr lang="en-US" dirty="0" err="1" smtClean="0">
                <a:solidFill>
                  <a:srgbClr val="002060"/>
                </a:solidFill>
              </a:rPr>
              <a:t>froglet</a:t>
            </a:r>
            <a:r>
              <a:rPr lang="en-US" dirty="0" smtClean="0">
                <a:solidFill>
                  <a:srgbClr val="002060"/>
                </a:solidFill>
              </a:rPr>
              <a:t> </a:t>
            </a:r>
            <a:r>
              <a:rPr lang="en-US" dirty="0" smtClean="0"/>
              <a:t>uses its lungs to breathe on land. </a:t>
            </a:r>
          </a:p>
          <a:p>
            <a:r>
              <a:rPr lang="en-US" dirty="0" smtClean="0"/>
              <a:t>Front legs have developed and the </a:t>
            </a:r>
            <a:r>
              <a:rPr lang="en-US" dirty="0" err="1" smtClean="0">
                <a:solidFill>
                  <a:srgbClr val="002060"/>
                </a:solidFill>
              </a:rPr>
              <a:t>froglet</a:t>
            </a:r>
            <a:r>
              <a:rPr lang="en-US" dirty="0" smtClean="0"/>
              <a:t> looks like a frog with a long tail. </a:t>
            </a:r>
          </a:p>
          <a:p>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482353" y="1524000"/>
            <a:ext cx="4356847" cy="4114800"/>
          </a:xfrm>
        </p:spPr>
      </p:pic>
      <p:sp>
        <p:nvSpPr>
          <p:cNvPr id="8" name="Action Button: Forward or Next 7">
            <a:hlinkClick r:id="" action="ppaction://hlinkshowjump?jump=nextslide" highlightClick="1"/>
          </p:cNvPr>
          <p:cNvSpPr/>
          <p:nvPr/>
        </p:nvSpPr>
        <p:spPr>
          <a:xfrm>
            <a:off x="7848600" y="5867399"/>
            <a:ext cx="914400" cy="896943"/>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Back or Previous 8">
            <a:hlinkClick r:id="" action="ppaction://hlinkshowjump?jump=previousslide" highlightClick="1"/>
          </p:cNvPr>
          <p:cNvSpPr/>
          <p:nvPr/>
        </p:nvSpPr>
        <p:spPr>
          <a:xfrm>
            <a:off x="381000" y="5846617"/>
            <a:ext cx="914400" cy="89001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524849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5: Adult Frog </a:t>
            </a:r>
            <a:endParaRPr lang="en-US" dirty="0"/>
          </a:p>
        </p:txBody>
      </p:sp>
      <p:sp>
        <p:nvSpPr>
          <p:cNvPr id="3" name="Content Placeholder 2"/>
          <p:cNvSpPr>
            <a:spLocks noGrp="1"/>
          </p:cNvSpPr>
          <p:nvPr>
            <p:ph sz="half" idx="1"/>
          </p:nvPr>
        </p:nvSpPr>
        <p:spPr/>
        <p:txBody>
          <a:bodyPr>
            <a:normAutofit fontScale="92500"/>
          </a:bodyPr>
          <a:lstStyle/>
          <a:p>
            <a:r>
              <a:rPr lang="en-US" dirty="0" smtClean="0"/>
              <a:t>The tail disappears. </a:t>
            </a:r>
          </a:p>
          <a:p>
            <a:r>
              <a:rPr lang="en-US" dirty="0" smtClean="0"/>
              <a:t>The lungs mature and the frog can breathe through them. </a:t>
            </a:r>
          </a:p>
          <a:p>
            <a:r>
              <a:rPr lang="en-US" dirty="0" smtClean="0"/>
              <a:t>The </a:t>
            </a:r>
            <a:r>
              <a:rPr lang="en-US" dirty="0" smtClean="0">
                <a:solidFill>
                  <a:srgbClr val="002060"/>
                </a:solidFill>
              </a:rPr>
              <a:t>frog</a:t>
            </a:r>
            <a:r>
              <a:rPr lang="en-US" dirty="0" smtClean="0"/>
              <a:t> now spends most of its time on land but swims sometimes too. </a:t>
            </a:r>
          </a:p>
          <a:p>
            <a:r>
              <a:rPr lang="en-US" dirty="0" smtClean="0"/>
              <a:t>It looks for a mate and the process begins again. </a:t>
            </a:r>
            <a:endParaRPr lang="en-US"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495800" y="1676400"/>
            <a:ext cx="4373006" cy="4038600"/>
          </a:xfrm>
        </p:spPr>
      </p:pic>
      <p:sp>
        <p:nvSpPr>
          <p:cNvPr id="6" name="Action Button: Forward or Next 5">
            <a:hlinkClick r:id="" action="ppaction://hlinkshowjump?jump=nextslide" highlightClick="1"/>
          </p:cNvPr>
          <p:cNvSpPr/>
          <p:nvPr/>
        </p:nvSpPr>
        <p:spPr>
          <a:xfrm>
            <a:off x="7924800" y="6019800"/>
            <a:ext cx="838200" cy="67360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Back or Previous 6">
            <a:hlinkClick r:id="" action="ppaction://hlinkshowjump?jump=previousslide" highlightClick="1"/>
          </p:cNvPr>
          <p:cNvSpPr/>
          <p:nvPr/>
        </p:nvSpPr>
        <p:spPr>
          <a:xfrm>
            <a:off x="304800" y="5932378"/>
            <a:ext cx="838200" cy="705612"/>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597907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0" y="1071541"/>
            <a:ext cx="237566" cy="369332"/>
          </a:xfrm>
          <a:prstGeom prst="rect">
            <a:avLst/>
          </a:prstGeom>
          <a:noFill/>
        </p:spPr>
        <p:txBody>
          <a:bodyPr wrap="none" rtlCol="0">
            <a:spAutoFit/>
          </a:bodyPr>
          <a:lstStyle/>
          <a:p>
            <a:r>
              <a:rPr lang="en-US" dirty="0" smtClean="0"/>
              <a:t> </a:t>
            </a:r>
          </a:p>
        </p:txBody>
      </p:sp>
      <p:sp>
        <p:nvSpPr>
          <p:cNvPr id="6" name="TextBox 5"/>
          <p:cNvSpPr txBox="1"/>
          <p:nvPr/>
        </p:nvSpPr>
        <p:spPr>
          <a:xfrm>
            <a:off x="1656638" y="494434"/>
            <a:ext cx="6586817" cy="646331"/>
          </a:xfrm>
          <a:prstGeom prst="rect">
            <a:avLst/>
          </a:prstGeom>
          <a:noFill/>
        </p:spPr>
        <p:txBody>
          <a:bodyPr wrap="square" rtlCol="0">
            <a:spAutoFit/>
          </a:bodyPr>
          <a:lstStyle/>
          <a:p>
            <a:endParaRPr lang="en-US" dirty="0" smtClean="0"/>
          </a:p>
          <a:p>
            <a:endParaRPr lang="en-US" dirty="0"/>
          </a:p>
        </p:txBody>
      </p:sp>
      <p:sp>
        <p:nvSpPr>
          <p:cNvPr id="7" name="TextBox 6"/>
          <p:cNvSpPr txBox="1"/>
          <p:nvPr/>
        </p:nvSpPr>
        <p:spPr>
          <a:xfrm>
            <a:off x="533400" y="336104"/>
            <a:ext cx="4724400" cy="5816977"/>
          </a:xfrm>
          <a:prstGeom prst="rect">
            <a:avLst/>
          </a:prstGeom>
          <a:noFill/>
        </p:spPr>
        <p:txBody>
          <a:bodyPr wrap="square" rtlCol="0">
            <a:spAutoFit/>
          </a:bodyPr>
          <a:lstStyle/>
          <a:p>
            <a:r>
              <a:rPr lang="en-US" sz="2400" dirty="0" smtClean="0">
                <a:latin typeface="Arial Rounded MT Bold" panose="020F0704030504030204" pitchFamily="34" charset="0"/>
              </a:rPr>
              <a:t>Now that we have reviewed the life cycle of a frog and the important facts of each, let’s see if you can correctly label them . Please follow the links and try to correctly label the stages in order. </a:t>
            </a:r>
          </a:p>
          <a:p>
            <a:endParaRPr lang="en-US" sz="2400" dirty="0" smtClean="0">
              <a:latin typeface="Arial Rounded MT Bold" panose="020F0704030504030204" pitchFamily="34" charset="0"/>
            </a:endParaRPr>
          </a:p>
          <a:p>
            <a:r>
              <a:rPr lang="en-US" sz="2400" dirty="0" smtClean="0">
                <a:latin typeface="Arial Rounded MT Bold" panose="020F0704030504030204" pitchFamily="34" charset="0"/>
                <a:hlinkClick r:id="rId2"/>
              </a:rPr>
              <a:t>http://www.fi.edu/fellows/fellow9/jun99/lifecycle2/cycle1.html</a:t>
            </a:r>
            <a:endParaRPr lang="en-US" sz="2400" dirty="0" smtClean="0">
              <a:latin typeface="Arial Rounded MT Bold" panose="020F0704030504030204" pitchFamily="34" charset="0"/>
            </a:endParaRPr>
          </a:p>
          <a:p>
            <a:endParaRPr lang="en-US" sz="2400" dirty="0">
              <a:latin typeface="Arial Rounded MT Bold" panose="020F0704030504030204" pitchFamily="34" charset="0"/>
            </a:endParaRPr>
          </a:p>
          <a:p>
            <a:r>
              <a:rPr lang="en-US" sz="2400" dirty="0" smtClean="0">
                <a:latin typeface="Arial Rounded MT Bold" panose="020F0704030504030204" pitchFamily="34" charset="0"/>
                <a:hlinkClick r:id="rId3"/>
              </a:rPr>
              <a:t>http://www.softschools.com/science/frog/life_cycle.jsp</a:t>
            </a:r>
            <a:endParaRPr lang="en-US" sz="2400" dirty="0" smtClean="0">
              <a:latin typeface="Arial Rounded MT Bold" panose="020F0704030504030204" pitchFamily="34" charset="0"/>
            </a:endParaRPr>
          </a:p>
          <a:p>
            <a:endParaRPr lang="en-US" dirty="0" smtClean="0"/>
          </a:p>
          <a:p>
            <a:endParaRPr lang="en-US" dirty="0"/>
          </a:p>
        </p:txBody>
      </p:sp>
      <p:pic>
        <p:nvPicPr>
          <p:cNvPr id="1027" name="Picture 3" descr="C:\Users\kbeebe\AppData\Local\Microsoft\Windows\Temporary Internet Files\Content.IE5\RC6NHK36\MC90008434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6355" y="952383"/>
            <a:ext cx="3965354" cy="4181809"/>
          </a:xfrm>
          <a:prstGeom prst="rect">
            <a:avLst/>
          </a:prstGeom>
          <a:noFill/>
          <a:extLst>
            <a:ext uri="{909E8E84-426E-40DD-AFC4-6F175D3DCCD1}">
              <a14:hiddenFill xmlns:a14="http://schemas.microsoft.com/office/drawing/2010/main">
                <a:solidFill>
                  <a:srgbClr val="FFFFFF"/>
                </a:solidFill>
              </a14:hiddenFill>
            </a:ext>
          </a:extLst>
        </p:spPr>
      </p:pic>
      <p:sp>
        <p:nvSpPr>
          <p:cNvPr id="8" name="Action Button: Back or Previous 7">
            <a:hlinkClick r:id="" action="ppaction://hlinkshowjump?jump=previousslide" highlightClick="1"/>
          </p:cNvPr>
          <p:cNvSpPr/>
          <p:nvPr/>
        </p:nvSpPr>
        <p:spPr>
          <a:xfrm>
            <a:off x="304800" y="6111517"/>
            <a:ext cx="935182" cy="52120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Forward or Next 8">
            <a:hlinkClick r:id="" action="ppaction://hlinkshowjump?jump=nextslide" highlightClick="1"/>
          </p:cNvPr>
          <p:cNvSpPr/>
          <p:nvPr/>
        </p:nvSpPr>
        <p:spPr>
          <a:xfrm>
            <a:off x="8001000" y="6083808"/>
            <a:ext cx="762000" cy="52120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220637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he Life Cycle of a Frog">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 Life Cycle of a Frog</Template>
  <TotalTime>0</TotalTime>
  <Words>639</Words>
  <Application>Microsoft Office PowerPoint</Application>
  <PresentationFormat>On-screen Show (4:3)</PresentationFormat>
  <Paragraphs>73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The Life Cycle of a Frog</vt:lpstr>
      <vt:lpstr>The Life Cycle of a Frog </vt:lpstr>
      <vt:lpstr>Standards and Objectives</vt:lpstr>
      <vt:lpstr>PowerPoint Presentation</vt:lpstr>
      <vt:lpstr>The First Stage: Eggs </vt:lpstr>
      <vt:lpstr>Stage 2: Tadpoles</vt:lpstr>
      <vt:lpstr>Stage 3: Tadpole with Legs</vt:lpstr>
      <vt:lpstr>Stage 4: Froglet </vt:lpstr>
      <vt:lpstr>Stage 5: Adult Frog </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Cycle of a Frog </dc:title>
  <dc:creator>kbeebe</dc:creator>
  <cp:lastModifiedBy>kbeebe</cp:lastModifiedBy>
  <cp:revision>1</cp:revision>
  <dcterms:created xsi:type="dcterms:W3CDTF">2014-04-29T18:11:54Z</dcterms:created>
  <dcterms:modified xsi:type="dcterms:W3CDTF">2014-04-29T18:12:42Z</dcterms:modified>
</cp:coreProperties>
</file>